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700" r:id="rId2"/>
    <p:sldId id="785" r:id="rId3"/>
    <p:sldId id="755" r:id="rId4"/>
    <p:sldId id="758" r:id="rId5"/>
    <p:sldId id="763" r:id="rId6"/>
    <p:sldId id="765" r:id="rId7"/>
    <p:sldId id="759" r:id="rId8"/>
    <p:sldId id="766" r:id="rId9"/>
    <p:sldId id="773" r:id="rId10"/>
    <p:sldId id="774" r:id="rId11"/>
    <p:sldId id="775" r:id="rId12"/>
    <p:sldId id="777" r:id="rId13"/>
    <p:sldId id="770" r:id="rId14"/>
    <p:sldId id="781" r:id="rId15"/>
    <p:sldId id="767" r:id="rId16"/>
    <p:sldId id="783" r:id="rId17"/>
    <p:sldId id="784" r:id="rId18"/>
    <p:sldId id="768" r:id="rId19"/>
    <p:sldId id="787" r:id="rId20"/>
    <p:sldId id="741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6AE36"/>
    <a:srgbClr val="0000CC"/>
    <a:srgbClr val="000099"/>
    <a:srgbClr val="000088"/>
    <a:srgbClr val="83CEEF"/>
    <a:srgbClr val="000066"/>
    <a:srgbClr val="006600"/>
    <a:srgbClr val="CC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43" autoAdjust="0"/>
    <p:restoredTop sz="82922" autoAdjust="0"/>
  </p:normalViewPr>
  <p:slideViewPr>
    <p:cSldViewPr>
      <p:cViewPr>
        <p:scale>
          <a:sx n="96" d="100"/>
          <a:sy n="96" d="100"/>
        </p:scale>
        <p:origin x="-1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notesViewPr>
    <p:cSldViewPr>
      <p:cViewPr varScale="1">
        <p:scale>
          <a:sx n="60" d="100"/>
          <a:sy n="60" d="100"/>
        </p:scale>
        <p:origin x="-1728" y="-66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55" cy="46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45" y="0"/>
            <a:ext cx="3038155" cy="46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924"/>
            <a:ext cx="3038155" cy="46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45" y="8830924"/>
            <a:ext cx="3038155" cy="46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FD676F-181A-4198-B838-E5A2FD2E11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76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55" cy="46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45" y="0"/>
            <a:ext cx="3038155" cy="46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64" y="4415462"/>
            <a:ext cx="5139073" cy="418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924"/>
            <a:ext cx="3038155" cy="46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45" y="8830924"/>
            <a:ext cx="3038155" cy="46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5BD3F9-F5F9-4446-B1FA-D67098AC5A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06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BD3F9-F5F9-4446-B1FA-D67098AC5AB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BD3F9-F5F9-4446-B1FA-D67098AC5AB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BD3F9-F5F9-4446-B1FA-D67098AC5AB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44464-CC56-413A-8026-BF0EE41EFEFC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3738"/>
            <a:ext cx="4630738" cy="3473450"/>
          </a:xfrm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664" y="4399073"/>
            <a:ext cx="5139073" cy="416633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BD3F9-F5F9-4446-B1FA-D67098AC5AB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BD3F9-F5F9-4446-B1FA-D67098AC5AB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BD3F9-F5F9-4446-B1FA-D67098AC5AB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BD3F9-F5F9-4446-B1FA-D67098AC5AB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BD3F9-F5F9-4446-B1FA-D67098AC5AB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BD3F9-F5F9-4446-B1FA-D67098AC5AB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BD3F9-F5F9-4446-B1FA-D67098AC5AB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BD3F9-F5F9-4446-B1FA-D67098AC5AB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B0CCA-C56F-439A-8AA2-69DA3100B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03B36-E42A-4965-BCA5-6C35B2CD2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9CB66-EA75-4344-B6BE-18E370BDC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9DA3F-3E36-407A-B608-EFBC729FA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21A2-8FD5-4E73-8DA7-5EAE05146A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78409-3550-42A3-A6AC-908E41AE1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9BDB-B46A-4A49-9A18-BF5ADFA4B0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E7274-8C92-47B5-ABDB-166C8BA010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CBEB6-2B67-4B72-81EF-ACDCB1BF9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275B-8D30-4A27-8A2C-8CCE3EB8BD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1F01-5711-4B9F-96C0-010F21991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E577-E391-4A19-A58C-C58240A73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512331-4B4D-4856-B5A1-95383193E0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2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bcgov.com/coextension/horticulture/whitefl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Compaq_Owner\Desktop\Picture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838200" y="1408983"/>
            <a:ext cx="7467600" cy="1464231"/>
          </a:xfrm>
          <a:prstGeom prst="roundRect">
            <a:avLst/>
          </a:prstGeom>
          <a:solidFill>
            <a:schemeClr val="tx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/>
                </a:solidFill>
                <a:latin typeface="+mj-lt"/>
              </a:rPr>
              <a:t>Palm Beach County, Florida</a:t>
            </a:r>
          </a:p>
          <a:p>
            <a:pPr algn="ctr"/>
            <a:r>
              <a:rPr lang="en-US" sz="4000" dirty="0" smtClean="0">
                <a:solidFill>
                  <a:schemeClr val="bg2"/>
                </a:solidFill>
                <a:latin typeface="+mj-lt"/>
              </a:rPr>
              <a:t>Whitefly Task Force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5398" y="6434663"/>
            <a:ext cx="1363091" cy="306467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Photo: UF Schall</a:t>
            </a:r>
            <a:endParaRPr lang="en-US" sz="12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6" name="Picture 9" descr="G:\COMMON\STAN\Pictures\logos\pbc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UF_IFAS_Extensio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6110" y="285750"/>
            <a:ext cx="1930484" cy="58645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2183915" y="4051542"/>
            <a:ext cx="4651077" cy="1736646"/>
          </a:xfrm>
          <a:prstGeom prst="roundRect">
            <a:avLst/>
          </a:prstGeom>
          <a:solidFill>
            <a:schemeClr val="tx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2"/>
                </a:solidFill>
                <a:latin typeface="+mj-lt"/>
              </a:rPr>
              <a:t>Bill Schall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Palm Beach County Extension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  <a:latin typeface="+mj-lt"/>
                <a:cs typeface="Arial" charset="0"/>
              </a:rPr>
              <a:t>561.233.1725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  <a:latin typeface="+mj-lt"/>
                <a:cs typeface="Arial" charset="0"/>
              </a:rPr>
              <a:t>bschall@pbcgov.org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8594" r="20625" b="9375"/>
          <a:stretch>
            <a:fillRect/>
          </a:stretch>
        </p:blipFill>
        <p:spPr bwMode="auto">
          <a:xfrm>
            <a:off x="1403461" y="0"/>
            <a:ext cx="6335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21" t="8594" r="4879" b="4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496" t="20385" r="21488" b="7713"/>
          <a:stretch>
            <a:fillRect/>
          </a:stretch>
        </p:blipFill>
        <p:spPr bwMode="auto">
          <a:xfrm>
            <a:off x="0" y="0"/>
            <a:ext cx="92228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Compaq_Owner\Desktop\Picture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838203" y="330204"/>
            <a:ext cx="7467600" cy="783193"/>
          </a:xfrm>
          <a:prstGeom prst="roundRect">
            <a:avLst/>
          </a:prstGeom>
          <a:solidFill>
            <a:schemeClr val="tx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/>
                </a:solidFill>
                <a:latin typeface="+mj-lt"/>
              </a:rPr>
              <a:t>Palm Beach Whitefly Taskforce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544" y="1371600"/>
            <a:ext cx="8349058" cy="919401"/>
          </a:xfrm>
          <a:prstGeom prst="roundRect">
            <a:avLst/>
          </a:prstGeom>
          <a:solidFill>
            <a:schemeClr val="tx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119063" indent="-119063">
              <a:buSzPct val="65000"/>
            </a:pPr>
            <a:r>
              <a:rPr lang="en-US" u="sng" dirty="0" smtClean="0">
                <a:solidFill>
                  <a:schemeClr val="bg2"/>
                </a:solidFill>
                <a:latin typeface="+mj-lt"/>
              </a:rPr>
              <a:t>What Else We Did</a:t>
            </a:r>
          </a:p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Newspaper releases &amp; articles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5398" y="6434663"/>
            <a:ext cx="1363091" cy="306467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Photo: UF Schall</a:t>
            </a:r>
            <a:endParaRPr lang="en-US" sz="12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024" t="18373" r="12598" b="6573"/>
          <a:stretch>
            <a:fillRect/>
          </a:stretch>
        </p:blipFill>
        <p:spPr bwMode="auto">
          <a:xfrm>
            <a:off x="0" y="628454"/>
            <a:ext cx="9144000" cy="539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Compaq_Owner\Desktop\Picture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838203" y="330204"/>
            <a:ext cx="7467600" cy="783193"/>
          </a:xfrm>
          <a:prstGeom prst="roundRect">
            <a:avLst/>
          </a:prstGeom>
          <a:solidFill>
            <a:schemeClr val="tx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/>
                </a:solidFill>
                <a:latin typeface="+mj-lt"/>
              </a:rPr>
              <a:t>Palm Beach Whitefly Taskforce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544" y="1371600"/>
            <a:ext cx="8349058" cy="1328023"/>
          </a:xfrm>
          <a:prstGeom prst="roundRect">
            <a:avLst/>
          </a:prstGeom>
          <a:solidFill>
            <a:schemeClr val="tx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119063" indent="-119063">
              <a:buSzPct val="65000"/>
            </a:pPr>
            <a:r>
              <a:rPr lang="en-US" u="sng" dirty="0" smtClean="0">
                <a:solidFill>
                  <a:schemeClr val="bg2"/>
                </a:solidFill>
                <a:latin typeface="+mj-lt"/>
              </a:rPr>
              <a:t>What Else We Did</a:t>
            </a:r>
          </a:p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Beneficial releases </a:t>
            </a:r>
            <a:r>
              <a:rPr lang="en-US" i="1" dirty="0" smtClean="0">
                <a:solidFill>
                  <a:schemeClr val="bg2"/>
                </a:solidFill>
                <a:latin typeface="+mj-lt"/>
              </a:rPr>
              <a:t>Nephaspis oculatus, 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Swirskii mites, insect pathogens (PFR 97) and monitoring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5398" y="6434663"/>
            <a:ext cx="1363091" cy="306467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Photo: UF Schall</a:t>
            </a:r>
            <a:endParaRPr lang="en-US" sz="12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BILL\TRAINING\Whitefly\RSW and BNW Photos 2.29.2012\Bagged Nephaspis oculatus predator beetle release on Calophyllum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45398" y="6434663"/>
            <a:ext cx="1363091" cy="306467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Photo: UF Schall</a:t>
            </a:r>
            <a:endParaRPr lang="en-US" sz="12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rec.ifas.ufl.edu/lso/WHITEFLIES/USE/NEPHASPIS-0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15200" y="6324600"/>
            <a:ext cx="1601026" cy="306467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Photos: UF Osborne</a:t>
            </a:r>
            <a:endParaRPr lang="en-US" sz="12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8916" name="Picture 4" descr="http://mrec.ifas.ufl.edu/lso/WHITEFLIES/USE/NEPHASPIS-0294.jpg"/>
          <p:cNvPicPr>
            <a:picLocks noChangeAspect="1" noChangeArrowheads="1"/>
          </p:cNvPicPr>
          <p:nvPr/>
        </p:nvPicPr>
        <p:blipFill>
          <a:blip r:embed="rId3" cstate="print"/>
          <a:srcRect l="22378"/>
          <a:stretch>
            <a:fillRect/>
          </a:stretch>
        </p:blipFill>
        <p:spPr bwMode="auto">
          <a:xfrm>
            <a:off x="381000" y="304800"/>
            <a:ext cx="3138133" cy="3032125"/>
          </a:xfrm>
          <a:prstGeom prst="roundRect">
            <a:avLst>
              <a:gd name="adj" fmla="val 16667"/>
            </a:avLst>
          </a:prstGeom>
          <a:ln w="444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Compaq_Owner\Desktop\Picture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838203" y="330204"/>
            <a:ext cx="7467600" cy="783193"/>
          </a:xfrm>
          <a:prstGeom prst="roundRect">
            <a:avLst/>
          </a:prstGeom>
          <a:solidFill>
            <a:schemeClr val="tx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/>
                </a:solidFill>
                <a:latin typeface="+mj-lt"/>
              </a:rPr>
              <a:t>Palm Beach Whitefly Taskforce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544" y="1371600"/>
            <a:ext cx="8349058" cy="5005626"/>
          </a:xfrm>
          <a:prstGeom prst="roundRect">
            <a:avLst/>
          </a:prstGeom>
          <a:solidFill>
            <a:schemeClr val="tx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119063" indent="-119063">
              <a:buSzPct val="65000"/>
            </a:pPr>
            <a:r>
              <a:rPr lang="en-US" u="sng" dirty="0" smtClean="0">
                <a:solidFill>
                  <a:schemeClr val="bg2"/>
                </a:solidFill>
                <a:latin typeface="+mj-lt"/>
              </a:rPr>
              <a:t>What We Did</a:t>
            </a:r>
          </a:p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Helped Town of Palm Beach modify what became their town ordinance to deal with whiteflies</a:t>
            </a:r>
          </a:p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About 3-5 calls or emails daily – still</a:t>
            </a:r>
          </a:p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Lots of site visits</a:t>
            </a:r>
          </a:p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Non-stop presentations to groups – particularly HOAs and citizen associations</a:t>
            </a:r>
          </a:p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Continue meet with taskforce to refine priorities &amp; goals</a:t>
            </a:r>
          </a:p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Provides a nice core effort to link to the FDACS Whitefly Task Force</a:t>
            </a:r>
          </a:p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Continue to try and help other extension agents that are just now dealing with, or will be soon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5398" y="6434663"/>
            <a:ext cx="1363091" cy="306467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Photo: UF Schall</a:t>
            </a:r>
            <a:endParaRPr lang="en-US" sz="12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Compaq_Owner\Desktop\Picture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838203" y="330204"/>
            <a:ext cx="7467600" cy="783193"/>
          </a:xfrm>
          <a:prstGeom prst="roundRect">
            <a:avLst/>
          </a:prstGeom>
          <a:solidFill>
            <a:schemeClr val="tx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/>
                </a:solidFill>
                <a:latin typeface="+mj-lt"/>
              </a:rPr>
              <a:t>Palm Beach Whitefly Taskforce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544" y="1217225"/>
            <a:ext cx="8349058" cy="5822871"/>
          </a:xfrm>
          <a:prstGeom prst="roundRect">
            <a:avLst/>
          </a:prstGeom>
          <a:solidFill>
            <a:schemeClr val="tx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119063" indent="-119063">
              <a:buSzPct val="65000"/>
            </a:pPr>
            <a:r>
              <a:rPr lang="en-US" u="sng" dirty="0" smtClean="0">
                <a:solidFill>
                  <a:schemeClr val="bg2"/>
                </a:solidFill>
                <a:latin typeface="+mj-lt"/>
              </a:rPr>
              <a:t>Key to pulling it all together</a:t>
            </a:r>
          </a:p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Tapped into activist fervor and real fear by Town of Palm Beach over the issue – and USDA immediate response to suspected resistant silverleaf whitefly</a:t>
            </a:r>
          </a:p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Pushed ourselves to work with everyone who had an interest, no matter what their bias or difficulty in working with them – takes time – also, don’t forget about your own extension office key staff</a:t>
            </a:r>
          </a:p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Were able to position ourselves as the information source</a:t>
            </a:r>
          </a:p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Entomology Specialists Lance Osborne and Catharine Mannion very important early on in helping with the technical aspects – especially how to deal with the whitefly on an entire municipality basis via ordinance.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Compaq_Owner\Desktop\Picture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838203" y="330204"/>
            <a:ext cx="7467600" cy="783193"/>
          </a:xfrm>
          <a:prstGeom prst="roundRect">
            <a:avLst/>
          </a:prstGeom>
          <a:solidFill>
            <a:schemeClr val="tx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/>
                </a:solidFill>
                <a:latin typeface="+mj-lt"/>
              </a:rPr>
              <a:t>Palm Beach Whitefly Taskforce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544" y="1371600"/>
            <a:ext cx="8349058" cy="1328023"/>
          </a:xfrm>
          <a:prstGeom prst="roundRect">
            <a:avLst/>
          </a:prstGeom>
          <a:solidFill>
            <a:schemeClr val="tx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Precipitated by </a:t>
            </a:r>
            <a:r>
              <a:rPr lang="en-US" i="1" dirty="0" smtClean="0">
                <a:solidFill>
                  <a:schemeClr val="bg2"/>
                </a:solidFill>
                <a:latin typeface="+mj-lt"/>
              </a:rPr>
              <a:t>Bemisia tabaci 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outbreak on PB Island in late 2011 that was not responding to insecticide Management – suspected Q biotype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5398" y="6434663"/>
            <a:ext cx="1363091" cy="306467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Photo: UF Schall</a:t>
            </a:r>
            <a:endParaRPr lang="en-US" sz="12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val 2"/>
          <p:cNvSpPr>
            <a:spLocks noChangeArrowheads="1"/>
          </p:cNvSpPr>
          <p:nvPr/>
        </p:nvSpPr>
        <p:spPr bwMode="auto">
          <a:xfrm>
            <a:off x="2362200" y="304800"/>
            <a:ext cx="4876800" cy="46482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1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252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anchor="ctr">
            <a:spAutoFit/>
            <a:flatTx/>
          </a:bodyPr>
          <a:lstStyle/>
          <a:p>
            <a:endParaRPr lang="en-US" dirty="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-1524000" y="4800600"/>
            <a:ext cx="11353800" cy="731838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000000"/>
              </a:gs>
            </a:gsLst>
            <a:lin ang="0" scaled="1"/>
          </a:gradFill>
          <a:ln w="12700" cap="sq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-685800" y="4876800"/>
            <a:ext cx="9829800" cy="1450397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80">
                  <a:gamma/>
                  <a:shade val="50196"/>
                  <a:invGamma/>
                </a:srgbClr>
              </a:gs>
            </a:gsLst>
            <a:lin ang="0" scaled="1"/>
          </a:gradFill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Palm Beach County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  <a:p>
            <a:pPr algn="r"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FFFFFF"/>
                </a:solidFill>
                <a:latin typeface="Ameretto Extended" pitchFamily="2" charset="0"/>
              </a:rPr>
              <a:t>E </a:t>
            </a:r>
            <a:r>
              <a:rPr lang="en-US" sz="4400" b="1" dirty="0">
                <a:solidFill>
                  <a:srgbClr val="FFFFFF"/>
                </a:solidFill>
                <a:latin typeface="Ameretto Extended" pitchFamily="2" charset="0"/>
              </a:rPr>
              <a:t>X T E N S I O </a:t>
            </a:r>
            <a:r>
              <a:rPr lang="en-US" sz="4400" b="1" dirty="0" smtClean="0">
                <a:solidFill>
                  <a:srgbClr val="FFFFFF"/>
                </a:solidFill>
                <a:latin typeface="Ameretto Extended" pitchFamily="2" charset="0"/>
              </a:rPr>
              <a:t>N</a:t>
            </a:r>
            <a:endParaRPr lang="en-US" sz="4400" b="1" dirty="0">
              <a:solidFill>
                <a:srgbClr val="FFFF00"/>
              </a:solidFill>
              <a:latin typeface="Ameretto Extended" pitchFamily="2" charset="0"/>
            </a:endParaRPr>
          </a:p>
        </p:txBody>
      </p:sp>
      <p:sp>
        <p:nvSpPr>
          <p:cNvPr id="328709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7543800" cy="646331"/>
          </a:xfrm>
          <a:prstGeom prst="rect">
            <a:avLst/>
          </a:prstGeom>
          <a:gradFill rotWithShape="0">
            <a:gsLst>
              <a:gs pos="0">
                <a:srgbClr val="1D10C2"/>
              </a:gs>
              <a:gs pos="100000">
                <a:srgbClr val="1D10C2">
                  <a:gamma/>
                  <a:shade val="38431"/>
                  <a:invGamma/>
                </a:srgbClr>
              </a:gs>
            </a:gsLst>
            <a:lin ang="0" scaled="1"/>
          </a:gradFill>
          <a:ln w="12700" cap="sq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1D10C2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 smtClean="0">
                <a:latin typeface="+mj-lt"/>
              </a:rPr>
              <a:t>Questions?</a:t>
            </a:r>
            <a:endParaRPr lang="en-US" sz="1400" dirty="0">
              <a:latin typeface="+mj-lt"/>
            </a:endParaRPr>
          </a:p>
        </p:txBody>
      </p:sp>
      <p:sp>
        <p:nvSpPr>
          <p:cNvPr id="328710" name="Text Box 6"/>
          <p:cNvSpPr txBox="1">
            <a:spLocks noChangeArrowheads="1"/>
          </p:cNvSpPr>
          <p:nvPr/>
        </p:nvSpPr>
        <p:spPr bwMode="auto">
          <a:xfrm>
            <a:off x="4114800" y="3219450"/>
            <a:ext cx="4419600" cy="1261884"/>
          </a:xfrm>
          <a:prstGeom prst="rect">
            <a:avLst/>
          </a:prstGeom>
          <a:gradFill rotWithShape="0">
            <a:gsLst>
              <a:gs pos="0">
                <a:srgbClr val="1D10C2"/>
              </a:gs>
              <a:gs pos="100000">
                <a:srgbClr val="1D10C2">
                  <a:gamma/>
                  <a:shade val="2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1D10C2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Bill Schall</a:t>
            </a:r>
          </a:p>
          <a:p>
            <a:pPr algn="ctr">
              <a:defRPr/>
            </a:pPr>
            <a:r>
              <a:rPr lang="en-US" sz="1600" dirty="0" smtClean="0">
                <a:latin typeface="+mj-lt"/>
              </a:rPr>
              <a:t>Palm Beach Extension</a:t>
            </a:r>
          </a:p>
          <a:p>
            <a:pPr algn="ctr"/>
            <a:r>
              <a:rPr lang="en-US" sz="2000" dirty="0" smtClean="0">
                <a:latin typeface="+mj-lt"/>
                <a:cs typeface="Arial" charset="0"/>
              </a:rPr>
              <a:t>561.233.1725</a:t>
            </a:r>
          </a:p>
          <a:p>
            <a:pPr algn="ctr"/>
            <a:r>
              <a:rPr lang="en-US" sz="2000" dirty="0" smtClean="0">
                <a:latin typeface="+mj-lt"/>
                <a:cs typeface="Arial" charset="0"/>
              </a:rPr>
              <a:t>bschall@pbcgov.org</a:t>
            </a:r>
          </a:p>
        </p:txBody>
      </p:sp>
      <p:pic>
        <p:nvPicPr>
          <p:cNvPr id="66567" name="Picture 9" descr="G:\COMMON\STAN\Pictures\logos\pbc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UF_IFAS_Extensi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6110" y="285750"/>
            <a:ext cx="1930484" cy="58645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rec.ifas.ufl.edu/lso/WHITEFLIES/USE800/a3800.jpg"/>
          <p:cNvPicPr>
            <a:picLocks noChangeAspect="1" noChangeArrowheads="1"/>
          </p:cNvPicPr>
          <p:nvPr/>
        </p:nvPicPr>
        <p:blipFill>
          <a:blip r:embed="rId3" cstate="print"/>
          <a:srcRect r="13833"/>
          <a:stretch>
            <a:fillRect/>
          </a:stretch>
        </p:blipFill>
        <p:spPr bwMode="auto">
          <a:xfrm>
            <a:off x="13624" y="-136525"/>
            <a:ext cx="9130375" cy="70597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45398" y="6434663"/>
            <a:ext cx="1537929" cy="306467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Photo: UF Osborne</a:t>
            </a:r>
            <a:endParaRPr lang="en-US" sz="12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Compaq_Owner\Desktop\Picture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838203" y="330204"/>
            <a:ext cx="7467600" cy="783193"/>
          </a:xfrm>
          <a:prstGeom prst="roundRect">
            <a:avLst/>
          </a:prstGeom>
          <a:solidFill>
            <a:schemeClr val="tx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/>
                </a:solidFill>
                <a:latin typeface="+mj-lt"/>
              </a:rPr>
              <a:t>Palm Beach Whitefly Taskforce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544" y="1371600"/>
            <a:ext cx="8349058" cy="1736646"/>
          </a:xfrm>
          <a:prstGeom prst="roundRect">
            <a:avLst/>
          </a:prstGeom>
          <a:solidFill>
            <a:schemeClr val="tx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Also correlated to a particularly bad </a:t>
            </a:r>
            <a:r>
              <a:rPr lang="en-US" b="1" dirty="0" smtClean="0">
                <a:solidFill>
                  <a:schemeClr val="bg2"/>
                </a:solidFill>
                <a:latin typeface="+mj-lt"/>
              </a:rPr>
              <a:t>Ficus Whitefly 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- </a:t>
            </a:r>
            <a:r>
              <a:rPr lang="en-US" i="1" dirty="0" smtClean="0">
                <a:solidFill>
                  <a:schemeClr val="bg2"/>
                </a:solidFill>
                <a:latin typeface="+mj-lt"/>
              </a:rPr>
              <a:t>Singhiella simplex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issue and now </a:t>
            </a:r>
            <a:r>
              <a:rPr lang="en-US" b="1" dirty="0" smtClean="0">
                <a:solidFill>
                  <a:schemeClr val="bg2"/>
                </a:solidFill>
                <a:latin typeface="+mj-lt"/>
              </a:rPr>
              <a:t>Rugose Spiraling Whitefly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- </a:t>
            </a:r>
            <a:r>
              <a:rPr lang="en-US" i="1" dirty="0" smtClean="0">
                <a:solidFill>
                  <a:schemeClr val="bg2"/>
                </a:solidFill>
                <a:latin typeface="+mj-lt"/>
              </a:rPr>
              <a:t>Aleurodicus rugioperculatus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and </a:t>
            </a:r>
            <a:r>
              <a:rPr lang="en-US" b="1" dirty="0" smtClean="0">
                <a:solidFill>
                  <a:schemeClr val="bg2"/>
                </a:solidFill>
                <a:latin typeface="+mj-lt"/>
              </a:rPr>
              <a:t>Bondar’s Nesting Whitefly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- </a:t>
            </a:r>
            <a:r>
              <a:rPr lang="en-US" i="1" dirty="0" smtClean="0">
                <a:solidFill>
                  <a:schemeClr val="bg2"/>
                </a:solidFill>
                <a:latin typeface="+mj-lt"/>
              </a:rPr>
              <a:t>Paraleyrodes bondari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5398" y="6434663"/>
            <a:ext cx="1363091" cy="306467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Photo: UF Schall</a:t>
            </a:r>
            <a:endParaRPr lang="en-US" sz="12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:\BILL\Whitefly Task Force\Ficus Pathology Samples sent 2.14.2012 to Aaron\Site Photos\C F 7.jpg"/>
          <p:cNvPicPr>
            <a:picLocks noChangeAspect="1" noChangeArrowheads="1"/>
          </p:cNvPicPr>
          <p:nvPr/>
        </p:nvPicPr>
        <p:blipFill>
          <a:blip r:embed="rId2" cstate="print"/>
          <a:srcRect t="617"/>
          <a:stretch>
            <a:fillRect/>
          </a:stretch>
        </p:blipFill>
        <p:spPr bwMode="auto">
          <a:xfrm>
            <a:off x="0" y="0"/>
            <a:ext cx="920084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45398" y="6434663"/>
            <a:ext cx="1363091" cy="306467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Photo: UF Schall</a:t>
            </a:r>
            <a:endParaRPr lang="en-US" sz="12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BILL\TRAINING\Whitefly\RSW and BNW Photos 2.29.2012\Rugose Spiraling Whitefly on Calophyllum 2.jpg"/>
          <p:cNvPicPr>
            <a:picLocks noChangeAspect="1" noChangeArrowheads="1"/>
          </p:cNvPicPr>
          <p:nvPr/>
        </p:nvPicPr>
        <p:blipFill>
          <a:blip r:embed="rId2" cstate="print"/>
          <a:srcRect t="-344"/>
          <a:stretch>
            <a:fillRect/>
          </a:stretch>
        </p:blipFill>
        <p:spPr bwMode="auto">
          <a:xfrm>
            <a:off x="0" y="-1"/>
            <a:ext cx="9144000" cy="68815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45398" y="6434663"/>
            <a:ext cx="1441523" cy="306467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Photos: UF Schall</a:t>
            </a:r>
            <a:endParaRPr lang="en-US" sz="12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" name="Picture 3" descr="H:\BILL\Images\Whitefly\Rugose Spiraling Whitefly &amp; Bondars Nesting Whitelfy, bagging and predators 2.29.2012\Rugose Spiraling Whitefly eggs on Calophyllum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25" y="304800"/>
            <a:ext cx="3251200" cy="2438400"/>
          </a:xfrm>
          <a:prstGeom prst="roundRect">
            <a:avLst>
              <a:gd name="adj" fmla="val 16667"/>
            </a:avLst>
          </a:prstGeom>
          <a:ln w="412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bschall\Desktop\stuff to record and or put away\Pictures to handle\Pictures to sort 6.22.2011\Sooty Mold from Rugose Spiraling Whitefly UF Schall 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038600"/>
            <a:ext cx="3426884" cy="2570163"/>
          </a:xfrm>
          <a:prstGeom prst="roundRect">
            <a:avLst>
              <a:gd name="adj" fmla="val 16667"/>
            </a:avLst>
          </a:prstGeom>
          <a:ln w="444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Compaq_Owner\Desktop\Picture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838203" y="330204"/>
            <a:ext cx="7467600" cy="783193"/>
          </a:xfrm>
          <a:prstGeom prst="roundRect">
            <a:avLst/>
          </a:prstGeom>
          <a:solidFill>
            <a:schemeClr val="tx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/>
                </a:solidFill>
                <a:latin typeface="+mj-lt"/>
              </a:rPr>
              <a:t>Palm Beach Whitefly Taskforce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544" y="1371600"/>
            <a:ext cx="8349058" cy="3779758"/>
          </a:xfrm>
          <a:prstGeom prst="roundRect">
            <a:avLst/>
          </a:prstGeom>
          <a:solidFill>
            <a:schemeClr val="tx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To address invasive whitefly issue in Palm Beach </a:t>
            </a:r>
          </a:p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Comprised of  25 UF research and extension, PCOs, consultants, USDA, FDACS, Palm Beach Garden Club, Town of Palm Beach officials &amp; media</a:t>
            </a:r>
          </a:p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Lance Osborne, PhD &amp; Catharine Mannion, PhD key</a:t>
            </a:r>
          </a:p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Provide correct information &amp; counterpoint to incorrect circulating 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misinformation</a:t>
            </a:r>
          </a:p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Provide practice with a framework to address potential future invasive species that get out of hand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5398" y="6434663"/>
            <a:ext cx="1363091" cy="306467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Photo: UF Schall</a:t>
            </a:r>
            <a:endParaRPr lang="en-US" sz="12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Compaq_Owner\Desktop\Picture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838203" y="330204"/>
            <a:ext cx="7467600" cy="783193"/>
          </a:xfrm>
          <a:prstGeom prst="roundRect">
            <a:avLst/>
          </a:prstGeom>
          <a:solidFill>
            <a:schemeClr val="tx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/>
                </a:solidFill>
                <a:latin typeface="+mj-lt"/>
              </a:rPr>
              <a:t>Palm Beach Whitefly Taskforce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544" y="1371600"/>
            <a:ext cx="8349058" cy="2553891"/>
          </a:xfrm>
          <a:prstGeom prst="roundRect">
            <a:avLst/>
          </a:prstGeom>
          <a:solidFill>
            <a:schemeClr val="tx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119063" indent="-119063">
              <a:buSzPct val="65000"/>
            </a:pPr>
            <a:r>
              <a:rPr lang="en-US" u="sng" dirty="0" smtClean="0">
                <a:solidFill>
                  <a:schemeClr val="bg2"/>
                </a:solidFill>
                <a:latin typeface="+mj-lt"/>
              </a:rPr>
              <a:t>What We Did</a:t>
            </a:r>
          </a:p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Series of workshops - For pros, 3 PB Town Meetings, organized with Garden Club - about 450 total attended these workshops</a:t>
            </a:r>
          </a:p>
          <a:p>
            <a:pPr marL="119063" indent="-119063">
              <a:buSzPct val="6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Websites &amp; Blog </a:t>
            </a:r>
            <a:r>
              <a:rPr lang="en-US" dirty="0" smtClean="0">
                <a:solidFill>
                  <a:schemeClr val="bg2"/>
                </a:solidFill>
                <a:latin typeface="+mj-lt"/>
                <a:hlinkClick r:id="rId4"/>
              </a:rPr>
              <a:t>http://pbcgov.com/coextension/horticulture/whitefly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5398" y="6434663"/>
            <a:ext cx="1363091" cy="306467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Photo: UF Schall</a:t>
            </a:r>
            <a:endParaRPr lang="en-US" sz="12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/>
          <a:srcRect l="18155" t="10417" r="19766" b="6250"/>
          <a:stretch>
            <a:fillRect/>
          </a:stretch>
        </p:blipFill>
        <p:spPr bwMode="auto">
          <a:xfrm>
            <a:off x="-8421" y="-33852"/>
            <a:ext cx="9131703" cy="689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">
      <a:dk1>
        <a:srgbClr val="000000"/>
      </a:dk1>
      <a:lt1>
        <a:srgbClr val="FFFFFF"/>
      </a:lt1>
      <a:dk2>
        <a:srgbClr val="003399"/>
      </a:dk2>
      <a:lt2>
        <a:srgbClr val="FFCC66"/>
      </a:lt2>
      <a:accent1>
        <a:srgbClr val="00FFFF"/>
      </a:accent1>
      <a:accent2>
        <a:srgbClr val="3366FF"/>
      </a:accent2>
      <a:accent3>
        <a:srgbClr val="AAADCA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6762</TotalTime>
  <Words>504</Words>
  <Application>Microsoft Office PowerPoint</Application>
  <PresentationFormat>On-screen Show (4:3)</PresentationFormat>
  <Paragraphs>73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Soaring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Osborne,Lance S</cp:lastModifiedBy>
  <cp:revision>1125</cp:revision>
  <cp:lastPrinted>2000-05-18T14:52:50Z</cp:lastPrinted>
  <dcterms:created xsi:type="dcterms:W3CDTF">2000-05-16T19:16:04Z</dcterms:created>
  <dcterms:modified xsi:type="dcterms:W3CDTF">2013-03-11T16:18:00Z</dcterms:modified>
</cp:coreProperties>
</file>